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theme" Target="theme/theme1.xml" /><Relationship Id="rId2" Type="http://schemas.openxmlformats.org/officeDocument/2006/relationships/slide" Target="slides/slide1.xml" /><Relationship Id="rId16" Type="http://schemas.openxmlformats.org/officeDocument/2006/relationships/viewProps" Target="view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5" Type="http://schemas.openxmlformats.org/officeDocument/2006/relationships/slide" Target="slides/slide4.xml" /><Relationship Id="rId15" Type="http://schemas.openxmlformats.org/officeDocument/2006/relationships/presProps" Target="presProp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A95A72-8B76-4420-A040-412CCC607F2F}"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1C84FB-39CF-4AED-B57A-58DB2340A4BD}"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DA95A72-8B76-4420-A040-412CCC607F2F}"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A95A72-8B76-4420-A040-412CCC607F2F}"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DA95A72-8B76-4420-A040-412CCC607F2F}"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1C84FB-39CF-4AED-B57A-58DB2340A4BD}"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10" name="Content Placeholder 9"/>
          <p:cNvSpPr>
            <a:spLocks noGrp="1"/>
          </p:cNvSpPr>
          <p:nvPr>
            <p:ph sz="quarter" idx="13"/>
          </p:nvPr>
        </p:nvSpPr>
        <p:spPr>
          <a:xfrm>
            <a:off x="1143000" y="731520"/>
            <a:ext cx="64008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A95A72-8B76-4420-A040-412CCC607F2F}"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DA95A72-8B76-4420-A040-412CCC607F2F}"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1C84FB-39CF-4AED-B57A-58DB2340A4BD}" type="slidenum">
              <a:rPr lang="en-US" smtClean="0"/>
              <a:t>‹#›</a:t>
            </a:fld>
            <a:endParaRPr lang="en-US"/>
          </a:p>
        </p:txBody>
      </p:sp>
      <p:sp>
        <p:nvSpPr>
          <p:cNvPr id="8" name="Title 7"/>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1142999" y="731519"/>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4"/>
          </p:nvPr>
        </p:nvSpPr>
        <p:spPr>
          <a:xfrm>
            <a:off x="4645152" y="731520"/>
            <a:ext cx="3346704"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A95A72-8B76-4420-A040-412CCC607F2F}"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1C84FB-39CF-4AED-B57A-58DB2340A4BD}"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A95A72-8B76-4420-A040-412CCC607F2F}"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A95A72-8B76-4420-A040-412CCC607F2F}"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A95A72-8B76-4420-A040-412CCC607F2F}"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1C84FB-39CF-4AED-B57A-58DB2340A4B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A95A72-8B76-4420-A040-412CCC607F2F}"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1C84FB-39CF-4AED-B57A-58DB2340A4BD}"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DA95A72-8B76-4420-A040-412CCC607F2F}" type="datetimeFigureOut">
              <a:rPr lang="en-US" smtClean="0"/>
              <a:t>4/2/2020</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51C84FB-39CF-4AED-B57A-58DB2340A4B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2" Type="http://schemas.openxmlformats.org/officeDocument/2006/relationships/image" Target="../media/image2.jpg"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2" name="Title 1"/>
          <p:cNvSpPr>
            <a:spLocks noGrp="1"/>
          </p:cNvSpPr>
          <p:nvPr>
            <p:ph type="ctr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868337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1676400"/>
            <a:ext cx="8458200" cy="3429000"/>
          </a:xfrm>
        </p:spPr>
        <p:txBody>
          <a:bodyPr>
            <a:noAutofit/>
          </a:bodyPr>
          <a:lstStyle/>
          <a:p>
            <a:endParaRPr lang="en-US" sz="2800" dirty="0"/>
          </a:p>
          <a:p>
            <a:r>
              <a:rPr lang="en-US" sz="2400" dirty="0"/>
              <a:t>This category applies to presentations in which symptoms characteristic of a trauma- and stressor-related disorder that cause clinically significant distress or impairment in social, occupational, or other important areas of functioning predominate but do not meet the full criteria for any of the disorders in the trauma- and stressor-related disorders diagnostic class.</a:t>
            </a:r>
          </a:p>
        </p:txBody>
      </p:sp>
      <p:sp>
        <p:nvSpPr>
          <p:cNvPr id="3" name="Title 2"/>
          <p:cNvSpPr>
            <a:spLocks noGrp="1"/>
          </p:cNvSpPr>
          <p:nvPr>
            <p:ph type="ctrTitle"/>
          </p:nvPr>
        </p:nvSpPr>
        <p:spPr>
          <a:xfrm>
            <a:off x="457200" y="304800"/>
            <a:ext cx="7848600" cy="990599"/>
          </a:xfrm>
        </p:spPr>
        <p:txBody>
          <a:bodyPr/>
          <a:lstStyle/>
          <a:p>
            <a:pPr algn="ctr"/>
            <a:r>
              <a:rPr lang="en-US" sz="2800" dirty="0"/>
              <a:t>Other Specified Trauma- and Stressor-Related Disorder</a:t>
            </a:r>
          </a:p>
        </p:txBody>
      </p:sp>
    </p:spTree>
    <p:extLst>
      <p:ext uri="{BB962C8B-B14F-4D97-AF65-F5344CB8AC3E}">
        <p14:creationId xmlns:p14="http://schemas.microsoft.com/office/powerpoint/2010/main" val="10566735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62000" y="1295400"/>
            <a:ext cx="7696200" cy="4952999"/>
          </a:xfrm>
        </p:spPr>
        <p:txBody>
          <a:bodyPr/>
          <a:lstStyle/>
          <a:p>
            <a:r>
              <a:rPr lang="en-US" dirty="0"/>
              <a:t>This category applies to presentations in which symptoms characteristic of a trauma- and stressor-related disorder that cause clinically significant distress or impairment in social, occupational, or other important areas of functioning predominate but do not meet the full criteria for any of the disorders in the trauma- and stressor-related disorders diagnostic class.</a:t>
            </a:r>
          </a:p>
        </p:txBody>
      </p:sp>
      <p:sp>
        <p:nvSpPr>
          <p:cNvPr id="3" name="Title 2"/>
          <p:cNvSpPr>
            <a:spLocks noGrp="1"/>
          </p:cNvSpPr>
          <p:nvPr>
            <p:ph type="ctrTitle"/>
          </p:nvPr>
        </p:nvSpPr>
        <p:spPr>
          <a:xfrm>
            <a:off x="609600" y="152401"/>
            <a:ext cx="7772400" cy="838199"/>
          </a:xfrm>
        </p:spPr>
        <p:txBody>
          <a:bodyPr/>
          <a:lstStyle/>
          <a:p>
            <a:pPr algn="ctr"/>
            <a:r>
              <a:rPr lang="en-US" sz="2800" dirty="0"/>
              <a:t>Unspecified Trauma- and Stressor-Related Disorder</a:t>
            </a:r>
          </a:p>
        </p:txBody>
      </p:sp>
    </p:spTree>
    <p:extLst>
      <p:ext uri="{BB962C8B-B14F-4D97-AF65-F5344CB8AC3E}">
        <p14:creationId xmlns:p14="http://schemas.microsoft.com/office/powerpoint/2010/main" val="3820023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990600" y="1219200"/>
            <a:ext cx="7010400" cy="4724400"/>
          </a:xfrm>
        </p:spPr>
        <p:txBody>
          <a:bodyPr>
            <a:normAutofit/>
          </a:bodyPr>
          <a:lstStyle/>
          <a:p>
            <a:r>
              <a:rPr lang="en-US" b="1" dirty="0"/>
              <a:t>    Psychological therapies</a:t>
            </a:r>
          </a:p>
          <a:p>
            <a:pPr marL="342900" indent="-342900" algn="ctr">
              <a:buFont typeface="Wingdings" pitchFamily="2" charset="2"/>
              <a:buChar char="§"/>
            </a:pPr>
            <a:endParaRPr lang="en-US" b="1" dirty="0"/>
          </a:p>
          <a:p>
            <a:pPr marL="342900" indent="-342900">
              <a:buFont typeface="Wingdings" pitchFamily="2" charset="2"/>
              <a:buChar char="§"/>
            </a:pPr>
            <a:r>
              <a:rPr lang="en-US" dirty="0"/>
              <a:t>If you have TSD that requires treatment, psychological therapies are usually recommended first. </a:t>
            </a:r>
          </a:p>
          <a:p>
            <a:pPr marL="342900" indent="-342900">
              <a:buFont typeface="Wingdings" pitchFamily="2" charset="2"/>
              <a:buChar char="§"/>
            </a:pPr>
            <a:r>
              <a:rPr lang="en-US" dirty="0"/>
              <a:t> A combination of a psychological therapy and medication may be recommended if you have severe or persistent TSD.</a:t>
            </a:r>
          </a:p>
          <a:p>
            <a:pPr marL="342900" indent="-342900">
              <a:buFont typeface="Wingdings" pitchFamily="2" charset="2"/>
              <a:buChar char="§"/>
            </a:pPr>
            <a:r>
              <a:rPr lang="en-US" dirty="0"/>
              <a:t>Your GP can refer you to a clinic that specializes in treating TSD if there's one in your area. </a:t>
            </a:r>
          </a:p>
          <a:p>
            <a:pPr marL="342900" indent="-342900">
              <a:buFont typeface="Wingdings" pitchFamily="2" charset="2"/>
              <a:buChar char="§"/>
            </a:pPr>
            <a:r>
              <a:rPr lang="en-US" dirty="0"/>
              <a:t>Or you can refer yourself directly to a psychological therapies service.</a:t>
            </a:r>
          </a:p>
        </p:txBody>
      </p:sp>
      <p:sp>
        <p:nvSpPr>
          <p:cNvPr id="3" name="Title 2"/>
          <p:cNvSpPr>
            <a:spLocks noGrp="1"/>
          </p:cNvSpPr>
          <p:nvPr>
            <p:ph type="ctrTitle"/>
          </p:nvPr>
        </p:nvSpPr>
        <p:spPr>
          <a:xfrm>
            <a:off x="817581" y="228601"/>
            <a:ext cx="7175351" cy="914399"/>
          </a:xfrm>
        </p:spPr>
        <p:txBody>
          <a:bodyPr/>
          <a:lstStyle/>
          <a:p>
            <a:pPr algn="ctr"/>
            <a:r>
              <a:rPr lang="en-US" sz="2800" dirty="0"/>
              <a:t>TREATMENT</a:t>
            </a:r>
          </a:p>
        </p:txBody>
      </p:sp>
    </p:spTree>
    <p:extLst>
      <p:ext uri="{BB962C8B-B14F-4D97-AF65-F5344CB8AC3E}">
        <p14:creationId xmlns:p14="http://schemas.microsoft.com/office/powerpoint/2010/main" val="1467816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029200" y="4038599"/>
            <a:ext cx="3962400" cy="1371601"/>
          </a:xfrm>
          <a:scene3d>
            <a:camera prst="obliqueBottomLeft"/>
            <a:lightRig rig="threePt" dir="t"/>
          </a:scene3d>
        </p:spPr>
        <p:txBody>
          <a:bodyPr/>
          <a:lstStyle/>
          <a:p>
            <a:pPr algn="ctr"/>
            <a:endParaRPr lang="en-US" dirty="0">
              <a:latin typeface="Kristen ITC" pitchFamily="66" charset="0"/>
            </a:endParaRPr>
          </a:p>
          <a:p>
            <a:pPr algn="r"/>
            <a:r>
              <a:rPr lang="en-US" dirty="0">
                <a:latin typeface="Kristen ITC" pitchFamily="66" charset="0"/>
              </a:rPr>
              <a:t>ANY QUESTIONS?</a:t>
            </a:r>
          </a:p>
        </p:txBody>
      </p:sp>
      <p:sp>
        <p:nvSpPr>
          <p:cNvPr id="6" name="Title 5">
            <a:extLst>
              <a:ext uri="{FF2B5EF4-FFF2-40B4-BE49-F238E27FC236}">
                <a16:creationId xmlns:a16="http://schemas.microsoft.com/office/drawing/2014/main" id="{2DB20201-6356-384E-BF4A-0AE7A3EFEBBF}"/>
              </a:ext>
            </a:extLst>
          </p:cNvPr>
          <p:cNvSpPr>
            <a:spLocks noGrp="1"/>
          </p:cNvSpPr>
          <p:nvPr>
            <p:ph type="ctrTitle"/>
          </p:nvPr>
        </p:nvSpPr>
        <p:spPr/>
        <p:txBody>
          <a:bodyPr/>
          <a:lstStyle/>
          <a:p>
            <a:r>
              <a:rPr lang="en-GB"/>
              <a:t>Thankyou</a:t>
            </a:r>
            <a:endParaRPr lang="en-US"/>
          </a:p>
        </p:txBody>
      </p:sp>
    </p:spTree>
    <p:extLst>
      <p:ext uri="{BB962C8B-B14F-4D97-AF65-F5344CB8AC3E}">
        <p14:creationId xmlns:p14="http://schemas.microsoft.com/office/powerpoint/2010/main" val="2386050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762000" y="609600"/>
            <a:ext cx="7543800" cy="5410200"/>
          </a:xfrm>
        </p:spPr>
        <p:txBody>
          <a:bodyPr>
            <a:normAutofit/>
          </a:bodyPr>
          <a:lstStyle/>
          <a:p>
            <a:r>
              <a:rPr lang="en-US" b="1" dirty="0"/>
              <a:t>Submitted to</a:t>
            </a:r>
          </a:p>
          <a:p>
            <a:pPr marL="0" indent="0" algn="ctr">
              <a:buNone/>
            </a:pPr>
            <a:r>
              <a:rPr lang="en-US" b="1" dirty="0"/>
              <a:t>Mam Samar</a:t>
            </a:r>
          </a:p>
          <a:p>
            <a:r>
              <a:rPr lang="en-US" b="1" dirty="0"/>
              <a:t>Submitted by</a:t>
            </a:r>
          </a:p>
          <a:p>
            <a:pPr marL="0" indent="0" algn="ctr">
              <a:buNone/>
            </a:pPr>
            <a:r>
              <a:rPr lang="en-US" b="1" dirty="0"/>
              <a:t>Kanza Batool</a:t>
            </a:r>
          </a:p>
          <a:p>
            <a:r>
              <a:rPr lang="en-US" b="1" dirty="0"/>
              <a:t>Roll no</a:t>
            </a:r>
          </a:p>
          <a:p>
            <a:pPr marL="0" indent="0" algn="ctr">
              <a:buNone/>
            </a:pPr>
            <a:r>
              <a:rPr lang="en-US" b="1" dirty="0"/>
              <a:t>016</a:t>
            </a:r>
          </a:p>
          <a:p>
            <a:r>
              <a:rPr lang="en-US" b="1" dirty="0"/>
              <a:t>Topic </a:t>
            </a:r>
          </a:p>
          <a:p>
            <a:pPr marL="0" indent="0" algn="ctr">
              <a:buNone/>
            </a:pPr>
            <a:r>
              <a:rPr lang="en-US" b="1" dirty="0"/>
              <a:t>Trauma &amp; Stress related disorders</a:t>
            </a:r>
          </a:p>
          <a:p>
            <a:r>
              <a:rPr lang="en-US" b="1" dirty="0"/>
              <a:t>Semester</a:t>
            </a:r>
          </a:p>
          <a:p>
            <a:pPr marL="0" indent="0" algn="ctr">
              <a:buNone/>
            </a:pPr>
            <a:r>
              <a:rPr lang="en-US" b="1" dirty="0"/>
              <a:t> Bs5th department of Applied Psychology</a:t>
            </a:r>
          </a:p>
          <a:p>
            <a:pPr marL="0" indent="0" algn="ctr">
              <a:buNone/>
            </a:pPr>
            <a:endParaRPr lang="en-US" b="1" dirty="0"/>
          </a:p>
          <a:p>
            <a:pPr marL="0" indent="0" algn="ctr">
              <a:buNone/>
            </a:pPr>
            <a:r>
              <a:rPr lang="en-US" b="1" dirty="0"/>
              <a:t>  THE ISLAMIA UNIVERSITY BAHAWALPUR</a:t>
            </a:r>
          </a:p>
          <a:p>
            <a:pPr algn="ct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0" y="609600"/>
            <a:ext cx="1219200" cy="1066800"/>
          </a:xfrm>
          <a:prstGeom prst="rect">
            <a:avLst/>
          </a:prstGeom>
        </p:spPr>
      </p:pic>
    </p:spTree>
    <p:extLst>
      <p:ext uri="{BB962C8B-B14F-4D97-AF65-F5344CB8AC3E}">
        <p14:creationId xmlns:p14="http://schemas.microsoft.com/office/powerpoint/2010/main" val="4032172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895600"/>
            <a:ext cx="6477000" cy="2619568"/>
          </a:xfrm>
        </p:spPr>
        <p:txBody>
          <a:bodyPr/>
          <a:lstStyle/>
          <a:p>
            <a:r>
              <a:rPr lang="en-US" dirty="0"/>
              <a:t>TRAUMA AND STRESS RELATED DISORDERS</a:t>
            </a:r>
          </a:p>
        </p:txBody>
      </p:sp>
    </p:spTree>
    <p:extLst>
      <p:ext uri="{BB962C8B-B14F-4D97-AF65-F5344CB8AC3E}">
        <p14:creationId xmlns:p14="http://schemas.microsoft.com/office/powerpoint/2010/main" val="3412546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8229600" cy="990600"/>
          </a:xfrm>
        </p:spPr>
        <p:txBody>
          <a:bodyPr/>
          <a:lstStyle/>
          <a:p>
            <a:pPr algn="ctr"/>
            <a:r>
              <a:rPr lang="en-US" sz="2800" dirty="0"/>
              <a:t>TRAUMA AND STRESS RELATED DISORDERS</a:t>
            </a:r>
          </a:p>
        </p:txBody>
      </p:sp>
      <p:sp>
        <p:nvSpPr>
          <p:cNvPr id="3" name="Text Placeholder 2"/>
          <p:cNvSpPr>
            <a:spLocks noGrp="1"/>
          </p:cNvSpPr>
          <p:nvPr>
            <p:ph type="body" idx="1"/>
          </p:nvPr>
        </p:nvSpPr>
        <p:spPr>
          <a:xfrm>
            <a:off x="838200" y="1676400"/>
            <a:ext cx="7848600" cy="4419600"/>
          </a:xfrm>
        </p:spPr>
        <p:txBody>
          <a:bodyPr>
            <a:normAutofit/>
          </a:bodyPr>
          <a:lstStyle/>
          <a:p>
            <a:pPr algn="just"/>
            <a:r>
              <a:rPr lang="en-US" sz="2800" dirty="0"/>
              <a:t>These disorders include disorders in which exposure to a traumatic or stressful event is listed explicitly as a diagnostic criterion. These include reactive attachment disorder, disinhibited social engagement disorder, posttraumatic stress disorder (PTSD), acute stress disorder, and adjustment disorders</a:t>
            </a:r>
            <a:r>
              <a:rPr lang="en-US" sz="2400" dirty="0"/>
              <a:t>.</a:t>
            </a:r>
          </a:p>
        </p:txBody>
      </p:sp>
    </p:spTree>
    <p:extLst>
      <p:ext uri="{BB962C8B-B14F-4D97-AF65-F5344CB8AC3E}">
        <p14:creationId xmlns:p14="http://schemas.microsoft.com/office/powerpoint/2010/main" val="3644075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62000" y="990600"/>
            <a:ext cx="7620000" cy="5638800"/>
          </a:xfrm>
        </p:spPr>
        <p:txBody>
          <a:bodyPr>
            <a:normAutofit fontScale="85000" lnSpcReduction="20000"/>
          </a:bodyPr>
          <a:lstStyle/>
          <a:p>
            <a:r>
              <a:rPr lang="en-US" b="1" dirty="0"/>
              <a:t>Diagnostic Criteria</a:t>
            </a:r>
          </a:p>
          <a:p>
            <a:r>
              <a:rPr lang="en-US" b="1" dirty="0"/>
              <a:t>A</a:t>
            </a:r>
            <a:r>
              <a:rPr lang="en-US" dirty="0"/>
              <a:t>. A consistent pattern of inhibited, emotionally withdrawn behavior toward adult caregivers, manifested by both of the following:</a:t>
            </a:r>
          </a:p>
          <a:p>
            <a:r>
              <a:rPr lang="en-US" dirty="0"/>
              <a:t>1. The child rarely or minimally seeks comfort when distressed.</a:t>
            </a:r>
          </a:p>
          <a:p>
            <a:r>
              <a:rPr lang="en-US" dirty="0"/>
              <a:t>2. The child rarely or minimally responds to comfort when distressed.</a:t>
            </a:r>
          </a:p>
          <a:p>
            <a:endParaRPr lang="en-US" dirty="0"/>
          </a:p>
          <a:p>
            <a:r>
              <a:rPr lang="en-US" b="1" dirty="0"/>
              <a:t>B</a:t>
            </a:r>
            <a:r>
              <a:rPr lang="en-US" dirty="0"/>
              <a:t>. A persistent social and emotional disturbance characterized by at least two of the following:</a:t>
            </a:r>
          </a:p>
          <a:p>
            <a:r>
              <a:rPr lang="en-US" dirty="0"/>
              <a:t>1. Minimal social and emotional responsiveness to others.</a:t>
            </a:r>
          </a:p>
          <a:p>
            <a:r>
              <a:rPr lang="en-US" dirty="0"/>
              <a:t>2. Limited positive affect.</a:t>
            </a:r>
          </a:p>
          <a:p>
            <a:endParaRPr lang="en-US" dirty="0"/>
          </a:p>
          <a:p>
            <a:r>
              <a:rPr lang="en-US" b="1" dirty="0"/>
              <a:t>C</a:t>
            </a:r>
            <a:r>
              <a:rPr lang="en-US" dirty="0"/>
              <a:t>. The child has experienced a pattern of extremes of insufficient care as evidenced by at least one of the following:</a:t>
            </a:r>
          </a:p>
          <a:p>
            <a:r>
              <a:rPr lang="en-US" dirty="0"/>
              <a:t>1. Social neglect or deprivation in the form of persistent lack of having basic emotional needs for comfort, stimulation, and affection met by caregiving adults.</a:t>
            </a:r>
          </a:p>
        </p:txBody>
      </p:sp>
      <p:sp>
        <p:nvSpPr>
          <p:cNvPr id="3" name="Title 2"/>
          <p:cNvSpPr>
            <a:spLocks noGrp="1"/>
          </p:cNvSpPr>
          <p:nvPr>
            <p:ph type="ctrTitle"/>
          </p:nvPr>
        </p:nvSpPr>
        <p:spPr>
          <a:xfrm>
            <a:off x="817581" y="228601"/>
            <a:ext cx="7175351" cy="914399"/>
          </a:xfrm>
        </p:spPr>
        <p:txBody>
          <a:bodyPr/>
          <a:lstStyle/>
          <a:p>
            <a:pPr algn="ctr"/>
            <a:r>
              <a:rPr lang="en-US" sz="2800" dirty="0"/>
              <a:t>Reactive Attachment Disorder </a:t>
            </a:r>
          </a:p>
        </p:txBody>
      </p:sp>
    </p:spTree>
    <p:extLst>
      <p:ext uri="{BB962C8B-B14F-4D97-AF65-F5344CB8AC3E}">
        <p14:creationId xmlns:p14="http://schemas.microsoft.com/office/powerpoint/2010/main" val="2141644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85800" y="1066800"/>
            <a:ext cx="7696200" cy="5410199"/>
          </a:xfrm>
        </p:spPr>
        <p:txBody>
          <a:bodyPr>
            <a:normAutofit fontScale="77500" lnSpcReduction="20000"/>
          </a:bodyPr>
          <a:lstStyle/>
          <a:p>
            <a:r>
              <a:rPr lang="en-US" b="1" dirty="0"/>
              <a:t>Diagnostic Criteria</a:t>
            </a:r>
          </a:p>
          <a:p>
            <a:endParaRPr lang="en-US" b="1" dirty="0"/>
          </a:p>
          <a:p>
            <a:r>
              <a:rPr lang="en-US" b="1" dirty="0"/>
              <a:t>A</a:t>
            </a:r>
            <a:r>
              <a:rPr lang="en-US" dirty="0"/>
              <a:t> . A pattern of behavior in which a child actively approaches and interacts with unfamiliar adults and exhibits at least two of the following:</a:t>
            </a:r>
          </a:p>
          <a:p>
            <a:r>
              <a:rPr lang="en-US" dirty="0"/>
              <a:t>1. Reduced or absent reticence in approaching and interacting with unfamiliar adults.</a:t>
            </a:r>
          </a:p>
          <a:p>
            <a:r>
              <a:rPr lang="en-US" dirty="0"/>
              <a:t>2. Overly familiar verbal or physical behavior </a:t>
            </a:r>
          </a:p>
          <a:p>
            <a:endParaRPr lang="en-US" dirty="0"/>
          </a:p>
          <a:p>
            <a:r>
              <a:rPr lang="en-US" b="1" dirty="0"/>
              <a:t>B.</a:t>
            </a:r>
            <a:r>
              <a:rPr lang="en-US" dirty="0"/>
              <a:t>  The behaviors in Criterion A are not limited to impulsivity.</a:t>
            </a:r>
          </a:p>
          <a:p>
            <a:endParaRPr lang="en-US" dirty="0"/>
          </a:p>
          <a:p>
            <a:r>
              <a:rPr lang="en-US" b="1" dirty="0"/>
              <a:t>C</a:t>
            </a:r>
            <a:r>
              <a:rPr lang="en-US" dirty="0"/>
              <a:t>. The child has experienced a pattern of extremes of insufficient care as evidenced by at least one of the following:</a:t>
            </a:r>
          </a:p>
          <a:p>
            <a:endParaRPr lang="en-US" dirty="0"/>
          </a:p>
          <a:p>
            <a:r>
              <a:rPr lang="en-US" dirty="0"/>
              <a:t>1. Social neglect or deprivation in the form of persistent lack of having basic emotional</a:t>
            </a:r>
          </a:p>
          <a:p>
            <a:r>
              <a:rPr lang="en-US" dirty="0"/>
              <a:t>needs for comfort, stimulation, and affection met by caregiving adults.</a:t>
            </a:r>
          </a:p>
          <a:p>
            <a:endParaRPr lang="en-US" dirty="0"/>
          </a:p>
          <a:p>
            <a:r>
              <a:rPr lang="en-US" dirty="0"/>
              <a:t>2. Repeated changes of primary caregivers that limit opportunities to form stable      attachments e.g., frequent changes in foster care.</a:t>
            </a:r>
          </a:p>
          <a:p>
            <a:endParaRPr lang="en-US" dirty="0"/>
          </a:p>
        </p:txBody>
      </p:sp>
      <p:sp>
        <p:nvSpPr>
          <p:cNvPr id="3" name="Title 2"/>
          <p:cNvSpPr>
            <a:spLocks noGrp="1"/>
          </p:cNvSpPr>
          <p:nvPr>
            <p:ph type="ctrTitle"/>
          </p:nvPr>
        </p:nvSpPr>
        <p:spPr>
          <a:xfrm>
            <a:off x="838200" y="381001"/>
            <a:ext cx="7620000" cy="762000"/>
          </a:xfrm>
        </p:spPr>
        <p:txBody>
          <a:bodyPr/>
          <a:lstStyle/>
          <a:p>
            <a:pPr algn="ctr"/>
            <a:r>
              <a:rPr lang="en-US" sz="2800" dirty="0"/>
              <a:t>Disinhiblted Social Engagement Disorder</a:t>
            </a:r>
          </a:p>
        </p:txBody>
      </p:sp>
    </p:spTree>
    <p:extLst>
      <p:ext uri="{BB962C8B-B14F-4D97-AF65-F5344CB8AC3E}">
        <p14:creationId xmlns:p14="http://schemas.microsoft.com/office/powerpoint/2010/main" val="3509064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57200" y="762000"/>
            <a:ext cx="8001000" cy="5867399"/>
          </a:xfrm>
        </p:spPr>
        <p:txBody>
          <a:bodyPr>
            <a:normAutofit fontScale="70000" lnSpcReduction="20000"/>
          </a:bodyPr>
          <a:lstStyle/>
          <a:p>
            <a:r>
              <a:rPr lang="en-US" b="1" dirty="0"/>
              <a:t>Diagnostic Criteria</a:t>
            </a:r>
          </a:p>
          <a:p>
            <a:r>
              <a:rPr lang="en-US" b="1" dirty="0"/>
              <a:t>A. Exposure to actual or threatened death, serious injury, or sexual violence in on of the following ways:</a:t>
            </a:r>
          </a:p>
          <a:p>
            <a:r>
              <a:rPr lang="en-US" b="1" dirty="0"/>
              <a:t>1. Directly experiencing the traumatic event.</a:t>
            </a:r>
          </a:p>
          <a:p>
            <a:r>
              <a:rPr lang="en-US" b="1" dirty="0"/>
              <a:t>2. Witnessing, in person, the event as it occurred to others.</a:t>
            </a:r>
          </a:p>
          <a:p>
            <a:endParaRPr lang="en-US" b="1" dirty="0"/>
          </a:p>
          <a:p>
            <a:r>
              <a:rPr lang="en-US" b="1" dirty="0"/>
              <a:t>B. Presence of one of the following intrusion symptoms associated with the</a:t>
            </a:r>
          </a:p>
          <a:p>
            <a:r>
              <a:rPr lang="en-US" b="1" dirty="0"/>
              <a:t>traumatic event, beginning after the traumatic event(s) occurred:</a:t>
            </a:r>
          </a:p>
          <a:p>
            <a:r>
              <a:rPr lang="en-US" b="1" dirty="0"/>
              <a:t>1. Recurrent, involuntary, and intrusive distressing memories of the traumatic event</a:t>
            </a:r>
          </a:p>
          <a:p>
            <a:endParaRPr lang="en-US" b="1" dirty="0"/>
          </a:p>
          <a:p>
            <a:r>
              <a:rPr lang="en-US" b="1" dirty="0"/>
              <a:t>2. Recurrent distressing dreams in which the content and/or affect of the dream are</a:t>
            </a:r>
          </a:p>
          <a:p>
            <a:r>
              <a:rPr lang="en-US" b="1" dirty="0"/>
              <a:t>related to the traumatic event</a:t>
            </a:r>
          </a:p>
          <a:p>
            <a:endParaRPr lang="en-US" b="1" dirty="0"/>
          </a:p>
          <a:p>
            <a:endParaRPr lang="en-US" b="1" dirty="0"/>
          </a:p>
          <a:p>
            <a:r>
              <a:rPr lang="en-US" b="1" dirty="0"/>
              <a:t>C. Persistent avoidance of stimuli associated with the traumatic event(s), beginning after</a:t>
            </a:r>
          </a:p>
          <a:p>
            <a:r>
              <a:rPr lang="en-US" b="1" dirty="0"/>
              <a:t>the traumatic event(s) occurred, as evidenced by one or both of the following:</a:t>
            </a:r>
          </a:p>
          <a:p>
            <a:r>
              <a:rPr lang="en-US" b="1" dirty="0"/>
              <a:t>1. Avoidance of or efforts to avoid distressing memories, thoughts, or feelings about</a:t>
            </a:r>
          </a:p>
          <a:p>
            <a:r>
              <a:rPr lang="en-US" b="1" dirty="0"/>
              <a:t>or closely associated with the traumatic event(s).</a:t>
            </a:r>
          </a:p>
          <a:p>
            <a:r>
              <a:rPr lang="en-US" b="1" dirty="0"/>
              <a:t>2. Avoidance of or efforts to avoid external reminders  that arouse distressing memories, thoughts, or feelings about or closely associated with the traumatic event( </a:t>
            </a:r>
          </a:p>
        </p:txBody>
      </p:sp>
      <p:sp>
        <p:nvSpPr>
          <p:cNvPr id="3" name="Title 2"/>
          <p:cNvSpPr>
            <a:spLocks noGrp="1"/>
          </p:cNvSpPr>
          <p:nvPr>
            <p:ph type="ctrTitle"/>
          </p:nvPr>
        </p:nvSpPr>
        <p:spPr>
          <a:xfrm>
            <a:off x="533401" y="152401"/>
            <a:ext cx="7848600" cy="838200"/>
          </a:xfrm>
        </p:spPr>
        <p:txBody>
          <a:bodyPr/>
          <a:lstStyle/>
          <a:p>
            <a:pPr algn="ctr"/>
            <a:r>
              <a:rPr lang="en-US" sz="2800" dirty="0"/>
              <a:t>Posttraumatic Stress Disorder</a:t>
            </a:r>
          </a:p>
        </p:txBody>
      </p:sp>
    </p:spTree>
    <p:extLst>
      <p:ext uri="{BB962C8B-B14F-4D97-AF65-F5344CB8AC3E}">
        <p14:creationId xmlns:p14="http://schemas.microsoft.com/office/powerpoint/2010/main" val="174927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81000" y="838200"/>
            <a:ext cx="8458200" cy="5715000"/>
          </a:xfrm>
        </p:spPr>
        <p:txBody>
          <a:bodyPr>
            <a:normAutofit/>
          </a:bodyPr>
          <a:lstStyle/>
          <a:p>
            <a:r>
              <a:rPr lang="en-US" b="1" dirty="0"/>
              <a:t>Diagnostic Criteria</a:t>
            </a:r>
            <a:endParaRPr lang="en-US" dirty="0"/>
          </a:p>
          <a:p>
            <a:r>
              <a:rPr lang="en-US" b="1" dirty="0"/>
              <a:t>A</a:t>
            </a:r>
            <a:r>
              <a:rPr lang="en-US" dirty="0"/>
              <a:t>. Exposure to actual or threatened death, serious injury, or sexual violation in one  of the following ways:</a:t>
            </a:r>
          </a:p>
          <a:p>
            <a:r>
              <a:rPr lang="en-US" dirty="0"/>
              <a:t>1. Directly experiencing the traumatic event.</a:t>
            </a:r>
          </a:p>
          <a:p>
            <a:r>
              <a:rPr lang="en-US" dirty="0"/>
              <a:t>2. Witnessing, in person, the event as it occurred to others.</a:t>
            </a:r>
          </a:p>
          <a:p>
            <a:endParaRPr lang="en-US" dirty="0"/>
          </a:p>
          <a:p>
            <a:r>
              <a:rPr lang="en-US" b="1" dirty="0"/>
              <a:t>B</a:t>
            </a:r>
            <a:r>
              <a:rPr lang="en-US" dirty="0"/>
              <a:t>. Presence of nine (or more) of the following symptoms from any of the five categories of intrusion, negative mood, dissociation, avoidance, and arousal, beginning or worsening after the traumatic event occurred:</a:t>
            </a:r>
          </a:p>
        </p:txBody>
      </p:sp>
      <p:sp>
        <p:nvSpPr>
          <p:cNvPr id="3" name="Title 2"/>
          <p:cNvSpPr>
            <a:spLocks noGrp="1"/>
          </p:cNvSpPr>
          <p:nvPr>
            <p:ph type="ctrTitle"/>
          </p:nvPr>
        </p:nvSpPr>
        <p:spPr>
          <a:xfrm>
            <a:off x="152400" y="228600"/>
            <a:ext cx="8470751" cy="533400"/>
          </a:xfrm>
        </p:spPr>
        <p:txBody>
          <a:bodyPr/>
          <a:lstStyle/>
          <a:p>
            <a:pPr algn="ctr"/>
            <a:r>
              <a:rPr lang="en-US" sz="2800" dirty="0"/>
              <a:t>Acute Stress Disorder</a:t>
            </a:r>
          </a:p>
        </p:txBody>
      </p:sp>
    </p:spTree>
    <p:extLst>
      <p:ext uri="{BB962C8B-B14F-4D97-AF65-F5344CB8AC3E}">
        <p14:creationId xmlns:p14="http://schemas.microsoft.com/office/powerpoint/2010/main" val="721336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914400"/>
            <a:ext cx="8305800" cy="5791200"/>
          </a:xfrm>
        </p:spPr>
        <p:txBody>
          <a:bodyPr>
            <a:normAutofit fontScale="92500" lnSpcReduction="20000"/>
          </a:bodyPr>
          <a:lstStyle/>
          <a:p>
            <a:r>
              <a:rPr lang="en-US" b="1" dirty="0"/>
              <a:t>Diagnostic Criteria</a:t>
            </a:r>
            <a:r>
              <a:rPr lang="en-US" dirty="0"/>
              <a:t> </a:t>
            </a:r>
          </a:p>
          <a:p>
            <a:endParaRPr lang="en-US" dirty="0"/>
          </a:p>
          <a:p>
            <a:r>
              <a:rPr lang="en-US" b="1" dirty="0"/>
              <a:t>A . </a:t>
            </a:r>
            <a:r>
              <a:rPr lang="en-US" dirty="0"/>
              <a:t>The development of emotional or behavioral symptoms in response to an identifiable stressor occurring within 3 months of the onset of the stressor</a:t>
            </a:r>
          </a:p>
          <a:p>
            <a:endParaRPr lang="en-US" dirty="0"/>
          </a:p>
          <a:p>
            <a:r>
              <a:rPr lang="en-US" b="1" dirty="0"/>
              <a:t>B</a:t>
            </a:r>
            <a:r>
              <a:rPr lang="en-US" dirty="0"/>
              <a:t>. These symptoms or behaviors are clinically significant, as evidenced by one or both of the following:</a:t>
            </a:r>
          </a:p>
          <a:p>
            <a:endParaRPr lang="en-US" dirty="0"/>
          </a:p>
          <a:p>
            <a:r>
              <a:rPr lang="en-US" dirty="0"/>
              <a:t>1. Marked distress that is out of proportion to the severity or intensity of the stressor,</a:t>
            </a:r>
          </a:p>
          <a:p>
            <a:r>
              <a:rPr lang="en-US" dirty="0"/>
              <a:t>taking into account the external context and the cultural factors that might influence symptom severity and presentation.</a:t>
            </a:r>
          </a:p>
          <a:p>
            <a:r>
              <a:rPr lang="en-US" dirty="0"/>
              <a:t>2. Significant impairment in social, occupational, or other important areas of functioning.</a:t>
            </a:r>
          </a:p>
          <a:p>
            <a:endParaRPr lang="en-US" dirty="0"/>
          </a:p>
          <a:p>
            <a:r>
              <a:rPr lang="en-US" b="1" dirty="0"/>
              <a:t>C.</a:t>
            </a:r>
            <a:r>
              <a:rPr lang="en-US" dirty="0"/>
              <a:t> The stress-related disturbance does not meet the criteria for another mental disorder and is not merely an exacerbation of a preexisting mental disorder.</a:t>
            </a:r>
          </a:p>
        </p:txBody>
      </p:sp>
      <p:sp>
        <p:nvSpPr>
          <p:cNvPr id="3" name="Title 2"/>
          <p:cNvSpPr>
            <a:spLocks noGrp="1"/>
          </p:cNvSpPr>
          <p:nvPr>
            <p:ph type="ctrTitle"/>
          </p:nvPr>
        </p:nvSpPr>
        <p:spPr>
          <a:xfrm>
            <a:off x="817581" y="228601"/>
            <a:ext cx="7175351" cy="838200"/>
          </a:xfrm>
        </p:spPr>
        <p:txBody>
          <a:bodyPr/>
          <a:lstStyle/>
          <a:p>
            <a:pPr algn="ctr"/>
            <a:r>
              <a:rPr lang="en-US" sz="2800" dirty="0"/>
              <a:t>Adjustment Disorders</a:t>
            </a:r>
          </a:p>
        </p:txBody>
      </p:sp>
    </p:spTree>
    <p:extLst>
      <p:ext uri="{BB962C8B-B14F-4D97-AF65-F5344CB8AC3E}">
        <p14:creationId xmlns:p14="http://schemas.microsoft.com/office/powerpoint/2010/main" val="2879494827"/>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115</TotalTime>
  <Words>968</Words>
  <Application>Microsoft Office PowerPoint</Application>
  <PresentationFormat>On-screen Show (4:3)</PresentationFormat>
  <Paragraphs>95</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Slipstream</vt:lpstr>
      <vt:lpstr>PowerPoint Presentation</vt:lpstr>
      <vt:lpstr>PowerPoint Presentation</vt:lpstr>
      <vt:lpstr>TRAUMA AND STRESS RELATED DISORDERS</vt:lpstr>
      <vt:lpstr>TRAUMA AND STRESS RELATED DISORDERS</vt:lpstr>
      <vt:lpstr>Reactive Attachment Disorder </vt:lpstr>
      <vt:lpstr>Disinhiblted Social Engagement Disorder</vt:lpstr>
      <vt:lpstr>Posttraumatic Stress Disorder</vt:lpstr>
      <vt:lpstr>Acute Stress Disorder</vt:lpstr>
      <vt:lpstr>Adjustment Disorders</vt:lpstr>
      <vt:lpstr>Other Specified Trauma- and Stressor-Related Disorder</vt:lpstr>
      <vt:lpstr>Unspecified Trauma- and Stressor-Related Disorder</vt:lpstr>
      <vt:lpstr>TREATMENT</vt:lpstr>
      <vt:lpstr>Thankyou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Saif</dc:creator>
  <cp:lastModifiedBy>kanzabatool23@gmail.com</cp:lastModifiedBy>
  <cp:revision>10</cp:revision>
  <dcterms:created xsi:type="dcterms:W3CDTF">2020-03-27T03:56:30Z</dcterms:created>
  <dcterms:modified xsi:type="dcterms:W3CDTF">2020-04-02T04:41:31Z</dcterms:modified>
</cp:coreProperties>
</file>